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8" r:id="rId3"/>
    <p:sldId id="260" r:id="rId4"/>
    <p:sldId id="261"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6347" autoAdjust="0"/>
  </p:normalViewPr>
  <p:slideViewPr>
    <p:cSldViewPr snapToGrid="0">
      <p:cViewPr varScale="1">
        <p:scale>
          <a:sx n="39" d="100"/>
          <a:sy n="39" d="100"/>
        </p:scale>
        <p:origin x="97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87124-282E-4E81-9172-3F7D138C1E31}" type="datetimeFigureOut">
              <a:rPr lang="en-US" smtClean="0"/>
              <a:t>9/16/2017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63E0F-C2FE-488C-95AD-C5A76233ECCD}" type="slidenum">
              <a:rPr lang="en-US" smtClean="0"/>
              <a:t>‹#›</a:t>
            </a:fld>
            <a:endParaRPr lang="en-US"/>
          </a:p>
        </p:txBody>
      </p:sp>
    </p:spTree>
    <p:extLst>
      <p:ext uri="{BB962C8B-B14F-4D97-AF65-F5344CB8AC3E}">
        <p14:creationId xmlns:p14="http://schemas.microsoft.com/office/powerpoint/2010/main" val="91133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163E0F-C2FE-488C-95AD-C5A76233ECCD}" type="slidenum">
              <a:rPr lang="en-US" smtClean="0"/>
              <a:t>2</a:t>
            </a:fld>
            <a:endParaRPr lang="en-US"/>
          </a:p>
        </p:txBody>
      </p:sp>
    </p:spTree>
    <p:extLst>
      <p:ext uri="{BB962C8B-B14F-4D97-AF65-F5344CB8AC3E}">
        <p14:creationId xmlns:p14="http://schemas.microsoft.com/office/powerpoint/2010/main" val="92197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9/16/2017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9/16/2017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9/16/2017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9/16/2017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kaiwong@iee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2018 Budget Plan training</a:t>
            </a:r>
          </a:p>
        </p:txBody>
      </p:sp>
      <p:sp>
        <p:nvSpPr>
          <p:cNvPr id="3" name="Subtitle 2"/>
          <p:cNvSpPr>
            <a:spLocks noGrp="1"/>
          </p:cNvSpPr>
          <p:nvPr>
            <p:ph type="subTitle" idx="1"/>
          </p:nvPr>
        </p:nvSpPr>
        <p:spPr>
          <a:xfrm>
            <a:off x="2679906" y="3956279"/>
            <a:ext cx="6831673" cy="1662643"/>
          </a:xfrm>
        </p:spPr>
        <p:txBody>
          <a:bodyPr>
            <a:normAutofit/>
          </a:bodyPr>
          <a:lstStyle/>
          <a:p>
            <a:r>
              <a:rPr lang="en-US" dirty="0"/>
              <a:t>Kai Wong</a:t>
            </a:r>
          </a:p>
          <a:p>
            <a:r>
              <a:rPr lang="en-US" dirty="0"/>
              <a:t>IEEE CTS Treasurer, 2016-2018</a:t>
            </a:r>
          </a:p>
          <a:p>
            <a:r>
              <a:rPr lang="en-US" dirty="0">
                <a:solidFill>
                  <a:schemeClr val="tx1"/>
                </a:solidFill>
                <a:hlinkClick r:id="rId2"/>
              </a:rPr>
              <a:t>kaiwong@ieee.org</a:t>
            </a:r>
            <a:endParaRPr lang="en-US" dirty="0">
              <a:solidFill>
                <a:schemeClr val="tx1"/>
              </a:solidFill>
            </a:endParaRPr>
          </a:p>
          <a:p>
            <a:r>
              <a:rPr lang="en-US" dirty="0"/>
              <a:t>512-516-9693</a:t>
            </a:r>
          </a:p>
        </p:txBody>
      </p:sp>
    </p:spTree>
    <p:extLst>
      <p:ext uri="{BB962C8B-B14F-4D97-AF65-F5344CB8AC3E}">
        <p14:creationId xmlns:p14="http://schemas.microsoft.com/office/powerpoint/2010/main" val="70230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Budget Planning Process</a:t>
            </a:r>
            <a:br>
              <a:rPr lang="en-US" dirty="0"/>
            </a:br>
            <a:r>
              <a:rPr lang="en-US" dirty="0"/>
              <a:t>Funding Sources</a:t>
            </a:r>
          </a:p>
        </p:txBody>
      </p:sp>
      <p:sp>
        <p:nvSpPr>
          <p:cNvPr id="3" name="Content Placeholder 2"/>
          <p:cNvSpPr>
            <a:spLocks noGrp="1"/>
          </p:cNvSpPr>
          <p:nvPr>
            <p:ph idx="1"/>
          </p:nvPr>
        </p:nvSpPr>
        <p:spPr>
          <a:xfrm>
            <a:off x="2024742" y="2171700"/>
            <a:ext cx="9601200" cy="4432299"/>
          </a:xfrm>
        </p:spPr>
        <p:txBody>
          <a:bodyPr>
            <a:normAutofit/>
          </a:bodyPr>
          <a:lstStyle/>
          <a:p>
            <a:r>
              <a:rPr lang="en-US" sz="3200" dirty="0"/>
              <a:t>IEEE CTS Funding to Chapters and Affinitive Groups is from the following sources: </a:t>
            </a:r>
          </a:p>
          <a:p>
            <a:pPr>
              <a:buFont typeface="Courier New" panose="02070309020205020404" pitchFamily="49" charset="0"/>
              <a:buChar char="o"/>
            </a:pPr>
            <a:r>
              <a:rPr lang="en-US" sz="2800" dirty="0"/>
              <a:t>Rebate from IEEE HQ:   was  $22,000 in 2016.</a:t>
            </a:r>
          </a:p>
          <a:p>
            <a:pPr>
              <a:buFont typeface="Courier New" panose="02070309020205020404" pitchFamily="49" charset="0"/>
              <a:buChar char="o"/>
            </a:pPr>
            <a:r>
              <a:rPr lang="en-US" sz="2800" dirty="0"/>
              <a:t>Surplus from Workshop and co-hosted Conferences </a:t>
            </a:r>
          </a:p>
          <a:p>
            <a:pPr>
              <a:buFont typeface="Courier New" panose="02070309020205020404" pitchFamily="49" charset="0"/>
              <a:buChar char="o"/>
            </a:pPr>
            <a:r>
              <a:rPr lang="en-US" sz="2800" dirty="0"/>
              <a:t>Reserved fund from Investment Account.</a:t>
            </a:r>
          </a:p>
          <a:p>
            <a:pPr>
              <a:buFont typeface="Courier New" panose="02070309020205020404" pitchFamily="49" charset="0"/>
              <a:buChar char="o"/>
            </a:pPr>
            <a:r>
              <a:rPr lang="en-US" sz="2800" dirty="0"/>
              <a:t>Subsidy from Society requested by active chapters. </a:t>
            </a:r>
          </a:p>
          <a:p>
            <a:pPr>
              <a:buFont typeface="Courier New" panose="02070309020205020404" pitchFamily="49" charset="0"/>
              <a:buChar char="o"/>
            </a:pPr>
            <a:r>
              <a:rPr lang="en-US" sz="2800" dirty="0"/>
              <a:t>IEEE-USA and IEEE PACE Program</a:t>
            </a:r>
          </a:p>
          <a:p>
            <a:pPr>
              <a:buFont typeface="Courier New" panose="02070309020205020404" pitchFamily="49" charset="0"/>
              <a:buChar char="o"/>
            </a:pPr>
            <a:r>
              <a:rPr lang="en-US" sz="2800" dirty="0"/>
              <a:t>Corporate Donation and Patronage to IEEE CTS Events.</a:t>
            </a:r>
          </a:p>
        </p:txBody>
      </p:sp>
    </p:spTree>
    <p:extLst>
      <p:ext uri="{BB962C8B-B14F-4D97-AF65-F5344CB8AC3E}">
        <p14:creationId xmlns:p14="http://schemas.microsoft.com/office/powerpoint/2010/main" val="249809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Budget Planning Process</a:t>
            </a:r>
          </a:p>
        </p:txBody>
      </p:sp>
      <p:sp>
        <p:nvSpPr>
          <p:cNvPr id="3" name="Content Placeholder 2"/>
          <p:cNvSpPr>
            <a:spLocks noGrp="1"/>
          </p:cNvSpPr>
          <p:nvPr>
            <p:ph idx="1"/>
          </p:nvPr>
        </p:nvSpPr>
        <p:spPr/>
        <p:txBody>
          <a:bodyPr>
            <a:normAutofit lnSpcReduction="10000"/>
          </a:bodyPr>
          <a:lstStyle/>
          <a:p>
            <a:r>
              <a:rPr lang="en-US" sz="3200" dirty="0"/>
              <a:t>Chapter Goal Setting: Plan activities to support members’ need,  provide opportunity in education, training and networking, increase membership, </a:t>
            </a:r>
            <a:r>
              <a:rPr lang="en-US" sz="3200" dirty="0" err="1"/>
              <a:t>ect</a:t>
            </a:r>
            <a:r>
              <a:rPr lang="en-US" sz="3200" dirty="0"/>
              <a:t>.</a:t>
            </a:r>
          </a:p>
          <a:p>
            <a:r>
              <a:rPr lang="en-US" sz="3200" dirty="0"/>
              <a:t>Plan Workshop, Seminar and Conferences separately.</a:t>
            </a:r>
          </a:p>
          <a:p>
            <a:r>
              <a:rPr lang="en-US" sz="3200" dirty="0"/>
              <a:t>Plan how to fund these events. Use Planning Form as below example:  </a:t>
            </a:r>
          </a:p>
        </p:txBody>
      </p:sp>
    </p:spTree>
    <p:extLst>
      <p:ext uri="{BB962C8B-B14F-4D97-AF65-F5344CB8AC3E}">
        <p14:creationId xmlns:p14="http://schemas.microsoft.com/office/powerpoint/2010/main" val="75299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46044"/>
            <a:ext cx="9601200" cy="1485900"/>
          </a:xfrm>
        </p:spPr>
        <p:txBody>
          <a:bodyPr/>
          <a:lstStyle/>
          <a:p>
            <a:pPr algn="ctr"/>
            <a:r>
              <a:rPr lang="en-US" dirty="0"/>
              <a:t>Budget Planning Process</a:t>
            </a:r>
            <a:br>
              <a:rPr lang="en-US" dirty="0"/>
            </a:br>
            <a:r>
              <a:rPr lang="en-US" dirty="0"/>
              <a:t>Schedule</a:t>
            </a:r>
          </a:p>
        </p:txBody>
      </p:sp>
      <p:sp>
        <p:nvSpPr>
          <p:cNvPr id="3" name="Content Placeholder 2"/>
          <p:cNvSpPr>
            <a:spLocks noGrp="1"/>
          </p:cNvSpPr>
          <p:nvPr>
            <p:ph idx="1"/>
          </p:nvPr>
        </p:nvSpPr>
        <p:spPr/>
        <p:txBody>
          <a:bodyPr>
            <a:normAutofit fontScale="70000" lnSpcReduction="20000"/>
          </a:bodyPr>
          <a:lstStyle/>
          <a:p>
            <a:r>
              <a:rPr lang="en-US" sz="3200" dirty="0"/>
              <a:t>Budget Form and Financial Planning Guideline will be sent out by the end of October to all leaders.</a:t>
            </a:r>
          </a:p>
          <a:p>
            <a:r>
              <a:rPr lang="en-US" sz="3200" dirty="0"/>
              <a:t>Completed Forms will be sent to the CTS Treasurers by December 1.</a:t>
            </a:r>
          </a:p>
          <a:p>
            <a:r>
              <a:rPr lang="en-US" sz="3200" dirty="0"/>
              <a:t>CTS budget request will be rolled up and compared to prior and current budget and actual by Jan 15.</a:t>
            </a:r>
          </a:p>
          <a:p>
            <a:r>
              <a:rPr lang="en-US" sz="3200" dirty="0"/>
              <a:t>CTS Chair and Team will evaluate and negotiate with Chapter to finalize the draft budget and will present to the Chapter Leadership team during the Spring Planning meeting in late Jan.</a:t>
            </a:r>
          </a:p>
          <a:p>
            <a:r>
              <a:rPr lang="en-US" sz="3200" dirty="0"/>
              <a:t>Budget will be either adapted or modified in early Feb. and ready for execution.      </a:t>
            </a:r>
          </a:p>
        </p:txBody>
      </p:sp>
    </p:spTree>
    <p:extLst>
      <p:ext uri="{BB962C8B-B14F-4D97-AF65-F5344CB8AC3E}">
        <p14:creationId xmlns:p14="http://schemas.microsoft.com/office/powerpoint/2010/main" val="142416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Budget Planning Process</a:t>
            </a:r>
            <a:br>
              <a:rPr lang="en-US" dirty="0"/>
            </a:br>
            <a:r>
              <a:rPr lang="en-US" dirty="0"/>
              <a:t>Cost Control </a:t>
            </a:r>
          </a:p>
        </p:txBody>
      </p:sp>
      <p:sp>
        <p:nvSpPr>
          <p:cNvPr id="3" name="Content Placeholder 2"/>
          <p:cNvSpPr>
            <a:spLocks noGrp="1"/>
          </p:cNvSpPr>
          <p:nvPr>
            <p:ph idx="1"/>
          </p:nvPr>
        </p:nvSpPr>
        <p:spPr>
          <a:xfrm>
            <a:off x="1371600" y="2286000"/>
            <a:ext cx="9601200" cy="3863009"/>
          </a:xfrm>
        </p:spPr>
        <p:txBody>
          <a:bodyPr>
            <a:normAutofit fontScale="85000" lnSpcReduction="10000"/>
          </a:bodyPr>
          <a:lstStyle/>
          <a:p>
            <a:r>
              <a:rPr lang="en-US" sz="3200" dirty="0"/>
              <a:t>CTS has limited financial resource.  It is up to each Chapter to use the fund wisely. </a:t>
            </a:r>
          </a:p>
          <a:p>
            <a:pPr lvl="1"/>
            <a:r>
              <a:rPr lang="en-US" sz="3200" dirty="0"/>
              <a:t>Use free venues for Technical meeting, such as University, Self service restaurant and Coffee Shop. </a:t>
            </a:r>
          </a:p>
          <a:p>
            <a:pPr lvl="1"/>
            <a:r>
              <a:rPr lang="en-US" sz="3200" dirty="0"/>
              <a:t>Ask member to contribute to food cost.</a:t>
            </a:r>
          </a:p>
          <a:p>
            <a:pPr lvl="1"/>
            <a:r>
              <a:rPr lang="en-US" sz="3200" dirty="0"/>
              <a:t>Get Corporate to pay for food.</a:t>
            </a:r>
          </a:p>
          <a:p>
            <a:pPr lvl="1"/>
            <a:r>
              <a:rPr lang="en-US" sz="3200" dirty="0"/>
              <a:t>Use Volunteer to buy and deliver Food.</a:t>
            </a:r>
          </a:p>
          <a:p>
            <a:pPr lvl="1"/>
            <a:r>
              <a:rPr lang="en-US" sz="3200" dirty="0"/>
              <a:t>Not spending more than $5 per head.  </a:t>
            </a:r>
          </a:p>
          <a:p>
            <a:pPr lvl="1"/>
            <a:r>
              <a:rPr lang="en-US" sz="3200" dirty="0"/>
              <a:t>Optimize</a:t>
            </a:r>
            <a:r>
              <a:rPr lang="en-US" sz="3200"/>
              <a:t>/Wise </a:t>
            </a:r>
            <a:r>
              <a:rPr lang="en-US" sz="3200" dirty="0"/>
              <a:t>Travel cost:. Economy Air and hotel</a:t>
            </a:r>
          </a:p>
        </p:txBody>
      </p:sp>
    </p:spTree>
    <p:extLst>
      <p:ext uri="{BB962C8B-B14F-4D97-AF65-F5344CB8AC3E}">
        <p14:creationId xmlns:p14="http://schemas.microsoft.com/office/powerpoint/2010/main" val="26708130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109</TotalTime>
  <Words>315</Words>
  <Application>Microsoft Office PowerPoint</Application>
  <PresentationFormat>Widescreen</PresentationFormat>
  <Paragraphs>32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Courier New</vt:lpstr>
      <vt:lpstr>Franklin Gothic Book</vt:lpstr>
      <vt:lpstr>Crop</vt:lpstr>
      <vt:lpstr>2018 Budget Plan training</vt:lpstr>
      <vt:lpstr>Budget Planning Process Funding Sources</vt:lpstr>
      <vt:lpstr>Budget Planning Process</vt:lpstr>
      <vt:lpstr>Budget Planning Process Schedule</vt:lpstr>
      <vt:lpstr>Budget Planning Process Cost Control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Budget Plan training</dc:title>
  <dc:creator>Fatt King</dc:creator>
  <cp:lastModifiedBy>Fatt King</cp:lastModifiedBy>
  <cp:revision>11</cp:revision>
  <dcterms:created xsi:type="dcterms:W3CDTF">2017-02-22T22:51:23Z</dcterms:created>
  <dcterms:modified xsi:type="dcterms:W3CDTF">2017-09-16T08:25:22Z</dcterms:modified>
</cp:coreProperties>
</file>